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Share Tech Mono"/>
      <p:regular r:id="rId60"/>
    </p:embeddedFont>
    <p:embeddedFont>
      <p:font typeface="Sofia"/>
      <p:regular r:id="rId61"/>
    </p:embeddedFont>
    <p:embeddedFont>
      <p:font typeface="Fondamento"/>
      <p:regular r:id="rId62"/>
      <p:italic r:id="rId63"/>
    </p:embeddedFont>
    <p:embeddedFont>
      <p:font typeface="Sora"/>
      <p:regular r:id="rId64"/>
      <p:bold r:id="rId65"/>
    </p:embeddedFont>
    <p:embeddedFont>
      <p:font typeface="Kaisei Decol"/>
      <p:regular r:id="rId66"/>
      <p:bold r:id="rId67"/>
    </p:embeddedFont>
    <p:embeddedFont>
      <p:font typeface="Montserrat Underline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Underline-boldItalic.fntdata"/><Relationship Id="rId70" Type="http://schemas.openxmlformats.org/officeDocument/2006/relationships/font" Target="fonts/MontserratUnderline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Fondamento-regular.fntdata"/><Relationship Id="rId61" Type="http://schemas.openxmlformats.org/officeDocument/2006/relationships/font" Target="fonts/Sofia-regular.fntdata"/><Relationship Id="rId20" Type="http://schemas.openxmlformats.org/officeDocument/2006/relationships/slide" Target="slides/slide15.xml"/><Relationship Id="rId64" Type="http://schemas.openxmlformats.org/officeDocument/2006/relationships/font" Target="fonts/Sora-regular.fntdata"/><Relationship Id="rId63" Type="http://schemas.openxmlformats.org/officeDocument/2006/relationships/font" Target="fonts/Fondamento-italic.fntdata"/><Relationship Id="rId22" Type="http://schemas.openxmlformats.org/officeDocument/2006/relationships/slide" Target="slides/slide17.xml"/><Relationship Id="rId66" Type="http://schemas.openxmlformats.org/officeDocument/2006/relationships/font" Target="fonts/KaiseiDecol-regular.fntdata"/><Relationship Id="rId21" Type="http://schemas.openxmlformats.org/officeDocument/2006/relationships/slide" Target="slides/slide16.xml"/><Relationship Id="rId65" Type="http://schemas.openxmlformats.org/officeDocument/2006/relationships/font" Target="fonts/Sora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Underline-regular.fntdata"/><Relationship Id="rId23" Type="http://schemas.openxmlformats.org/officeDocument/2006/relationships/slide" Target="slides/slide18.xml"/><Relationship Id="rId67" Type="http://schemas.openxmlformats.org/officeDocument/2006/relationships/font" Target="fonts/KaiseiDecol-bold.fntdata"/><Relationship Id="rId60" Type="http://schemas.openxmlformats.org/officeDocument/2006/relationships/font" Target="fonts/ShareTech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Underline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7255bf9b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7255bf9b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47255bf9b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47255bf9b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7255bf9b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7255bf9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7255bf9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7255bf9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7255bf9b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7255bf9b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47255bf9b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47255bf9b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7255bf9b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47255bf9b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7255bf9b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7255bf9b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47255bf9b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47255bf9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7255bf9b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7255bf9b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255bf9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255bf9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7255bf9b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7255bf9b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7255bf9b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7255bf9b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255bf9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255bf9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7255bf9b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47255bf9b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7255bf9b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7255bf9b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47255bf9b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47255bf9b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47255bf9b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47255bf9b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7255bf9b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7255bf9b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7255bf9b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7255bf9b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255bf9b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7255bf9b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255bf9b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255bf9b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7255bf9b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7255bf9b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47255bf9b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47255bf9b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7255bf9b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7255bf9b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7255bf9b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47255bf9b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47255bf9b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47255bf9b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7255bf9b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7255bf9b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7255bf9b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7255bf9b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47255bf9bc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47255bf9b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7255bf9b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7255bf9b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7255bf9b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7255bf9b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255bf9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255bf9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7255bf9b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7255bf9b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7255bf9b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47255bf9b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47255bf9b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47255bf9b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47255bf9b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47255bf9b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7255bf9b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7255bf9b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7255bf9bc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7255bf9bc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7255bf9b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7255bf9b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47255bf9b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47255bf9b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7255bf9bc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7255bf9bc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47255bf9bc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47255bf9bc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7255bf9b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7255bf9b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7255bf9b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7255bf9b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7255bf9b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7255bf9b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47255bf9bc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47255bf9bc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7255bf9b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7255bf9b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47255bf9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47255bf9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7255bf9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7255bf9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7255bf9b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7255bf9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7255bf9b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7255bf9b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7255bf9b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7255bf9b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16 Pipelined ARM Processor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Hazard​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7451"/>
            <a:ext cx="7972248" cy="2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Data Hazards​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chemeClr val="dk1"/>
                </a:solidFill>
              </a:rPr>
              <a:t>Insert NOPs in code at compile time​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chemeClr val="dk1"/>
                </a:solidFill>
              </a:rPr>
              <a:t>Rearrange code at compile time​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chemeClr val="dk1"/>
                </a:solidFill>
              </a:rPr>
              <a:t>Forward data at run time​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</a:pPr>
            <a:r>
              <a:rPr lang="en" sz="2400">
                <a:solidFill>
                  <a:schemeClr val="dk1"/>
                </a:solidFill>
              </a:rPr>
              <a:t>Stall the processor at run time​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Compile-Time Hazard Elimination​</a:t>
            </a:r>
            <a:endParaRPr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Insert enough NOPs for result to be ready​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Or move independent useful instructions forward​	</a:t>
            </a:r>
            <a:endParaRPr sz="1800"/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75" y="1874400"/>
            <a:ext cx="6767676" cy="28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Data at Run Time​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Check if register read in Execute stage matches register written in Memory or Writeback stage ​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" sz="2200">
                <a:solidFill>
                  <a:schemeClr val="dk1"/>
                </a:solidFill>
              </a:rPr>
              <a:t>If so, forward the result​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50" y="2407352"/>
            <a:ext cx="6871450" cy="24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Forwarding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73" y="1076275"/>
            <a:ext cx="661609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Forwarding​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53060" lvl="0" marL="876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●"/>
            </a:pPr>
            <a:r>
              <a:rPr b="1" lang="en" sz="2400">
                <a:solidFill>
                  <a:schemeClr val="dk1"/>
                </a:solidFill>
              </a:rPr>
              <a:t>Execute</a:t>
            </a:r>
            <a:r>
              <a:rPr lang="en" sz="2400">
                <a:solidFill>
                  <a:schemeClr val="dk1"/>
                </a:solidFill>
              </a:rPr>
              <a:t> stage register matches </a:t>
            </a:r>
            <a:r>
              <a:rPr b="1" lang="en" sz="2400">
                <a:solidFill>
                  <a:schemeClr val="dk1"/>
                </a:solidFill>
              </a:rPr>
              <a:t>Memory</a:t>
            </a:r>
            <a:r>
              <a:rPr lang="en" sz="2400">
                <a:solidFill>
                  <a:schemeClr val="dk1"/>
                </a:solidFill>
              </a:rPr>
              <a:t> stage register?​</a:t>
            </a:r>
            <a:endParaRPr sz="2400">
              <a:solidFill>
                <a:schemeClr val="dk1"/>
              </a:solidFill>
            </a:endParaRPr>
          </a:p>
          <a:p>
            <a:pPr indent="1320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Match_1E_M = (RA1E == WA3M)​</a:t>
            </a:r>
            <a:endParaRPr sz="2400">
              <a:solidFill>
                <a:schemeClr val="dk1"/>
              </a:solidFill>
            </a:endParaRPr>
          </a:p>
          <a:p>
            <a:pPr indent="1320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Match_2E_M = (RA2E == WA3M)​</a:t>
            </a:r>
            <a:endParaRPr sz="2400">
              <a:solidFill>
                <a:schemeClr val="dk1"/>
              </a:solidFill>
            </a:endParaRPr>
          </a:p>
          <a:p>
            <a:pPr indent="-255269" lvl="0" marL="876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venir"/>
              <a:buChar char="●"/>
            </a:pPr>
            <a:r>
              <a:rPr lang="en" sz="500">
                <a:solidFill>
                  <a:schemeClr val="dk1"/>
                </a:solidFill>
              </a:rPr>
              <a:t>​</a:t>
            </a:r>
            <a:endParaRPr sz="500">
              <a:solidFill>
                <a:schemeClr val="dk1"/>
              </a:solidFill>
            </a:endParaRPr>
          </a:p>
          <a:p>
            <a:pPr indent="-353060" lvl="0" marL="876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●"/>
            </a:pPr>
            <a:r>
              <a:rPr b="1" lang="en" sz="2400">
                <a:solidFill>
                  <a:schemeClr val="dk1"/>
                </a:solidFill>
              </a:rPr>
              <a:t>Execute</a:t>
            </a:r>
            <a:r>
              <a:rPr lang="en" sz="2400">
                <a:solidFill>
                  <a:schemeClr val="dk1"/>
                </a:solidFill>
              </a:rPr>
              <a:t> stage register matches </a:t>
            </a:r>
            <a:r>
              <a:rPr b="1" lang="en" sz="2400">
                <a:solidFill>
                  <a:schemeClr val="dk1"/>
                </a:solidFill>
              </a:rPr>
              <a:t>Writeback</a:t>
            </a:r>
            <a:r>
              <a:rPr lang="en" sz="2400">
                <a:solidFill>
                  <a:schemeClr val="dk1"/>
                </a:solidFill>
              </a:rPr>
              <a:t> stage register?​</a:t>
            </a:r>
            <a:endParaRPr sz="2400">
              <a:solidFill>
                <a:schemeClr val="dk1"/>
              </a:solidFill>
            </a:endParaRPr>
          </a:p>
          <a:p>
            <a:pPr indent="1320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Match_1E_W = (RA1E == WA3W)​</a:t>
            </a:r>
            <a:endParaRPr sz="2400">
              <a:solidFill>
                <a:schemeClr val="dk1"/>
              </a:solidFill>
            </a:endParaRPr>
          </a:p>
          <a:p>
            <a:pPr indent="1320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Match_2E_W = (RA2E == WA3W)​</a:t>
            </a:r>
            <a:endParaRPr sz="2400">
              <a:solidFill>
                <a:schemeClr val="dk1"/>
              </a:solidFill>
            </a:endParaRPr>
          </a:p>
          <a:p>
            <a:pPr indent="1320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​</a:t>
            </a:r>
            <a:endParaRPr sz="500">
              <a:solidFill>
                <a:schemeClr val="dk1"/>
              </a:solidFill>
            </a:endParaRPr>
          </a:p>
          <a:p>
            <a:pPr indent="-353060" lvl="0" marL="876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If it matches, forward result:​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       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   	if      	(Match_1E_M • RegWriteM)  ForwardAE = 10; 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   	else if  (Match_1E_W • RegWriteW) ForwardAE = 01; 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   	else                             ForwardAE = 00;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​</a:t>
            </a:r>
            <a:endParaRPr sz="500">
              <a:solidFill>
                <a:schemeClr val="dk1"/>
              </a:solidFill>
            </a:endParaRPr>
          </a:p>
          <a:p>
            <a:pPr indent="26543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r>
              <a:rPr b="1" lang="en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ForwardBE same but with Match2E</a:t>
            </a:r>
            <a:r>
              <a:rPr lang="en" sz="2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Stalling​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00" y="1042550"/>
            <a:ext cx="8270548" cy="29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Stalling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" y="870550"/>
            <a:ext cx="8778100" cy="31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Stalling Hardware​</a:t>
            </a:r>
            <a:endParaRPr/>
          </a:p>
        </p:txBody>
      </p:sp>
      <p:pic>
        <p:nvPicPr>
          <p:cNvPr id="264" name="Google Shape;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577" y="932850"/>
            <a:ext cx="6782725" cy="41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Stalling Logic​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8854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071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Is either source register in the Decode stage the same as the one being written in the Execute stage?​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​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Match_12D_E</a:t>
            </a:r>
            <a:r>
              <a:rPr lang="en" sz="2800">
                <a:solidFill>
                  <a:schemeClr val="dk1"/>
                </a:solidFill>
              </a:rPr>
              <a:t> = (</a:t>
            </a:r>
            <a:r>
              <a:rPr i="1" lang="en" sz="2800">
                <a:solidFill>
                  <a:schemeClr val="dk1"/>
                </a:solidFill>
              </a:rPr>
              <a:t>RA1D</a:t>
            </a:r>
            <a:r>
              <a:rPr lang="en" sz="2800">
                <a:solidFill>
                  <a:schemeClr val="dk1"/>
                </a:solidFill>
              </a:rPr>
              <a:t> == </a:t>
            </a:r>
            <a:r>
              <a:rPr i="1" lang="en" sz="2800">
                <a:solidFill>
                  <a:schemeClr val="dk1"/>
                </a:solidFill>
              </a:rPr>
              <a:t>WA3E</a:t>
            </a:r>
            <a:r>
              <a:rPr lang="en" sz="2800">
                <a:solidFill>
                  <a:schemeClr val="dk1"/>
                </a:solidFill>
              </a:rPr>
              <a:t>) + (</a:t>
            </a:r>
            <a:r>
              <a:rPr i="1" lang="en" sz="2800">
                <a:solidFill>
                  <a:schemeClr val="dk1"/>
                </a:solidFill>
              </a:rPr>
              <a:t>RA2D</a:t>
            </a:r>
            <a:r>
              <a:rPr lang="en" sz="2800">
                <a:solidFill>
                  <a:schemeClr val="dk1"/>
                </a:solidFill>
              </a:rPr>
              <a:t> == </a:t>
            </a:r>
            <a:r>
              <a:rPr i="1" lang="en" sz="2800">
                <a:solidFill>
                  <a:schemeClr val="dk1"/>
                </a:solidFill>
              </a:rPr>
              <a:t>WA3E</a:t>
            </a:r>
            <a:r>
              <a:rPr lang="en" sz="2800">
                <a:solidFill>
                  <a:schemeClr val="dk1"/>
                </a:solidFill>
              </a:rPr>
              <a:t>)​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-38854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071"/>
              <a:buFont typeface="Arial"/>
              <a:buChar char="●"/>
            </a:pPr>
            <a:r>
              <a:rPr lang="en" sz="2800">
                <a:solidFill>
                  <a:schemeClr val="dk1"/>
                </a:solidFill>
              </a:rPr>
              <a:t>Is a LDR in the Execute stage AND </a:t>
            </a:r>
            <a:r>
              <a:rPr i="1" lang="en" sz="2800">
                <a:solidFill>
                  <a:schemeClr val="dk1"/>
                </a:solidFill>
              </a:rPr>
              <a:t>Match_12D_E</a:t>
            </a:r>
            <a:r>
              <a:rPr lang="en" sz="2800">
                <a:solidFill>
                  <a:schemeClr val="dk1"/>
                </a:solidFill>
              </a:rPr>
              <a:t>?​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Arial"/>
              <a:buNone/>
            </a:pPr>
            <a:r>
              <a:rPr lang="en" sz="500">
                <a:solidFill>
                  <a:schemeClr val="dk1"/>
                </a:solidFill>
              </a:rPr>
              <a:t>​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ldrstall</a:t>
            </a:r>
            <a:r>
              <a:rPr lang="en" sz="2800">
                <a:solidFill>
                  <a:schemeClr val="dk1"/>
                </a:solidFill>
              </a:rPr>
              <a:t> = </a:t>
            </a:r>
            <a:r>
              <a:rPr i="1" lang="en" sz="2800">
                <a:solidFill>
                  <a:schemeClr val="dk1"/>
                </a:solidFill>
              </a:rPr>
              <a:t>Match_12D_E</a:t>
            </a:r>
            <a:r>
              <a:rPr lang="en" sz="2800">
                <a:solidFill>
                  <a:schemeClr val="dk1"/>
                </a:solidFill>
              </a:rPr>
              <a:t> • </a:t>
            </a:r>
            <a:r>
              <a:rPr i="1" lang="en" sz="2800">
                <a:solidFill>
                  <a:schemeClr val="dk1"/>
                </a:solidFill>
              </a:rPr>
              <a:t>MemtoRegE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i="1" lang="en" sz="2800">
                <a:solidFill>
                  <a:schemeClr val="dk1"/>
                </a:solidFill>
              </a:rPr>
              <a:t>StallF</a:t>
            </a:r>
            <a:r>
              <a:rPr lang="en" sz="2800">
                <a:solidFill>
                  <a:schemeClr val="dk1"/>
                </a:solidFill>
              </a:rPr>
              <a:t> = </a:t>
            </a:r>
            <a:r>
              <a:rPr i="1" lang="en" sz="2800">
                <a:solidFill>
                  <a:schemeClr val="dk1"/>
                </a:solidFill>
              </a:rPr>
              <a:t>StallD</a:t>
            </a:r>
            <a:r>
              <a:rPr lang="en" sz="2800">
                <a:solidFill>
                  <a:schemeClr val="dk1"/>
                </a:solidFill>
              </a:rPr>
              <a:t> = </a:t>
            </a:r>
            <a:r>
              <a:rPr i="1" lang="en" sz="2800">
                <a:solidFill>
                  <a:schemeClr val="dk1"/>
                </a:solidFill>
              </a:rPr>
              <a:t>FlushE</a:t>
            </a:r>
            <a:r>
              <a:rPr lang="en" sz="2800">
                <a:solidFill>
                  <a:schemeClr val="dk1"/>
                </a:solidFill>
              </a:rPr>
              <a:t> = </a:t>
            </a:r>
            <a:r>
              <a:rPr i="1" lang="en" sz="2800">
                <a:solidFill>
                  <a:schemeClr val="dk1"/>
                </a:solidFill>
              </a:rPr>
              <a:t>ldrstall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ARM Processor​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98383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12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Temporal parallelism​</a:t>
            </a:r>
            <a:endParaRPr sz="3200">
              <a:solidFill>
                <a:schemeClr val="dk1"/>
              </a:solidFill>
            </a:endParaRPr>
          </a:p>
          <a:p>
            <a:pPr indent="-398383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12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Divide single-cycle processor into 5 stages:​</a:t>
            </a:r>
            <a:endParaRPr sz="3200">
              <a:solidFill>
                <a:schemeClr val="dk1"/>
              </a:solidFill>
            </a:endParaRPr>
          </a:p>
          <a:p>
            <a:pPr indent="-366394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Fetch​</a:t>
            </a:r>
            <a:endParaRPr sz="2600">
              <a:solidFill>
                <a:schemeClr val="dk1"/>
              </a:solidFill>
            </a:endParaRPr>
          </a:p>
          <a:p>
            <a:pPr indent="-366394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Decode​</a:t>
            </a:r>
            <a:endParaRPr sz="2600">
              <a:solidFill>
                <a:schemeClr val="dk1"/>
              </a:solidFill>
            </a:endParaRPr>
          </a:p>
          <a:p>
            <a:pPr indent="-366394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Execute​</a:t>
            </a:r>
            <a:endParaRPr sz="2600">
              <a:solidFill>
                <a:schemeClr val="dk1"/>
              </a:solidFill>
            </a:endParaRPr>
          </a:p>
          <a:p>
            <a:pPr indent="-366394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Memory​</a:t>
            </a:r>
            <a:endParaRPr sz="2600">
              <a:solidFill>
                <a:schemeClr val="dk1"/>
              </a:solidFill>
            </a:endParaRPr>
          </a:p>
          <a:p>
            <a:pPr indent="-366394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692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Writeback​</a:t>
            </a:r>
            <a:endParaRPr sz="2600">
              <a:solidFill>
                <a:schemeClr val="dk1"/>
              </a:solidFill>
            </a:endParaRPr>
          </a:p>
          <a:p>
            <a:pPr indent="-398383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7812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Add pipeline registers between stages​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Hazards​</a:t>
            </a:r>
            <a:endParaRPr/>
          </a:p>
        </p:txBody>
      </p:sp>
      <p:sp>
        <p:nvSpPr>
          <p:cNvPr id="276" name="Google Shape;27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410686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6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B: 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76237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384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branch not determined until the Writeback stage of pipeline​</a:t>
            </a:r>
            <a:endParaRPr sz="2600">
              <a:solidFill>
                <a:schemeClr val="dk1"/>
              </a:solidFill>
            </a:endParaRPr>
          </a:p>
          <a:p>
            <a:pPr indent="-376237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384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Instructions after branch fetched before branch occurs​</a:t>
            </a:r>
            <a:endParaRPr sz="2600">
              <a:solidFill>
                <a:schemeClr val="dk1"/>
              </a:solidFill>
            </a:endParaRPr>
          </a:p>
          <a:p>
            <a:pPr indent="-376237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384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These 4 instructions must be flushed if branch happens​</a:t>
            </a:r>
            <a:endParaRPr sz="2600">
              <a:solidFill>
                <a:schemeClr val="dk1"/>
              </a:solidFill>
            </a:endParaRPr>
          </a:p>
          <a:p>
            <a:pPr indent="-410686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6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Writes to PC (R15) similar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Hazards​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203200" y="696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Branch misprediction penalty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number of instruction flushed when branch is taken (4)​</a:t>
            </a:r>
            <a:endParaRPr>
              <a:solidFill>
                <a:schemeClr val="dk1"/>
              </a:solidFill>
            </a:endParaRPr>
          </a:p>
          <a:p>
            <a:pPr indent="-36195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May be reduced by determining BTA earlier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75" y="1895601"/>
            <a:ext cx="7300401" cy="270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Branch Resolution​</a:t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428625" lvl="0" marL="1054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Determine BTA in Execute stage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401955" lvl="0" marL="1752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285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Branch misprediction penalty = 2 cycles​</a:t>
            </a:r>
            <a:endParaRPr sz="2800">
              <a:solidFill>
                <a:schemeClr val="dk1"/>
              </a:solidFill>
            </a:endParaRPr>
          </a:p>
          <a:p>
            <a:pPr indent="-428625" lvl="0" marL="1054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0625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Hardware changes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77507" lvl="0" marL="1752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5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Add a branch multiplexer before </a:t>
            </a:r>
            <a:r>
              <a:rPr i="1" lang="en" sz="2400">
                <a:solidFill>
                  <a:schemeClr val="dk1"/>
                </a:solidFill>
              </a:rPr>
              <a:t>PC</a:t>
            </a:r>
            <a:r>
              <a:rPr lang="en" sz="2400">
                <a:solidFill>
                  <a:schemeClr val="dk1"/>
                </a:solidFill>
              </a:rPr>
              <a:t> register to select BTA from </a:t>
            </a:r>
            <a:r>
              <a:rPr i="1" lang="en" sz="2400">
                <a:solidFill>
                  <a:schemeClr val="dk1"/>
                </a:solidFill>
              </a:rPr>
              <a:t>ALUResultE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77507" lvl="0" marL="1752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5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Add </a:t>
            </a:r>
            <a:r>
              <a:rPr i="1" lang="en" sz="2400">
                <a:solidFill>
                  <a:schemeClr val="dk1"/>
                </a:solidFill>
              </a:rPr>
              <a:t>BranchTakenE</a:t>
            </a:r>
            <a:r>
              <a:rPr lang="en" sz="2400">
                <a:solidFill>
                  <a:schemeClr val="dk1"/>
                </a:solidFill>
              </a:rPr>
              <a:t> select signal for this multiplexer (only asserted if branch condition satisfied)​</a:t>
            </a:r>
            <a:endParaRPr sz="2400">
              <a:solidFill>
                <a:schemeClr val="dk1"/>
              </a:solidFill>
            </a:endParaRPr>
          </a:p>
          <a:p>
            <a:pPr indent="-377507" lvl="0" marL="1752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9583"/>
              <a:buFont typeface="Avenir"/>
              <a:buChar char="●"/>
            </a:pPr>
            <a:r>
              <a:rPr i="1" lang="en" sz="2400">
                <a:solidFill>
                  <a:schemeClr val="dk1"/>
                </a:solidFill>
              </a:rPr>
              <a:t>PCSrcW</a:t>
            </a:r>
            <a:r>
              <a:rPr lang="en" sz="2400">
                <a:solidFill>
                  <a:schemeClr val="dk1"/>
                </a:solidFill>
              </a:rPr>
              <a:t> now only asserted for writes to </a:t>
            </a:r>
            <a:r>
              <a:rPr i="1" lang="en" sz="2400">
                <a:solidFill>
                  <a:schemeClr val="dk1"/>
                </a:solidFill>
              </a:rPr>
              <a:t>PC</a:t>
            </a:r>
            <a:r>
              <a:rPr lang="en" sz="2400">
                <a:solidFill>
                  <a:schemeClr val="dk1"/>
                </a:solidFill>
              </a:rPr>
              <a:t> 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processor with Early BTA​</a:t>
            </a:r>
            <a:endParaRPr/>
          </a:p>
        </p:txBody>
      </p:sp>
      <p:pic>
        <p:nvPicPr>
          <p:cNvPr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75" y="1152475"/>
            <a:ext cx="664089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Hazards with Early BTA​</a:t>
            </a:r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00" y="1062849"/>
            <a:ext cx="7575749" cy="32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Stalling Logic​</a:t>
            </a:r>
            <a:endParaRPr/>
          </a:p>
        </p:txBody>
      </p:sp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17896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i="1" lang="en" sz="2600">
                <a:solidFill>
                  <a:schemeClr val="dk1"/>
                </a:solidFill>
              </a:rPr>
              <a:t>PCWrPendingF</a:t>
            </a:r>
            <a:r>
              <a:rPr b="1" lang="en" sz="2600">
                <a:solidFill>
                  <a:schemeClr val="dk1"/>
                </a:solidFill>
              </a:rPr>
              <a:t> = 1</a:t>
            </a:r>
            <a:r>
              <a:rPr lang="en" sz="2600">
                <a:solidFill>
                  <a:schemeClr val="dk1"/>
                </a:solidFill>
              </a:rPr>
              <a:t> if write to </a:t>
            </a:r>
            <a:r>
              <a:rPr i="1" lang="en" sz="2600">
                <a:solidFill>
                  <a:schemeClr val="dk1"/>
                </a:solidFill>
              </a:rPr>
              <a:t>PC</a:t>
            </a:r>
            <a:r>
              <a:rPr lang="en" sz="2600">
                <a:solidFill>
                  <a:schemeClr val="dk1"/>
                </a:solidFill>
              </a:rPr>
              <a:t> in Decode, Execute or Memory​</a:t>
            </a:r>
            <a:endParaRPr sz="26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i="1" lang="en" sz="2200">
                <a:solidFill>
                  <a:schemeClr val="dk1"/>
                </a:solidFill>
              </a:rPr>
              <a:t>PCWrPendingF</a:t>
            </a:r>
            <a:r>
              <a:rPr lang="en" sz="2200">
                <a:solidFill>
                  <a:schemeClr val="dk1"/>
                </a:solidFill>
              </a:rPr>
              <a:t> = </a:t>
            </a:r>
            <a:r>
              <a:rPr i="1" lang="en" sz="2200">
                <a:solidFill>
                  <a:schemeClr val="dk1"/>
                </a:solidFill>
              </a:rPr>
              <a:t>PCSrcD</a:t>
            </a:r>
            <a:r>
              <a:rPr lang="en" sz="2200">
                <a:solidFill>
                  <a:schemeClr val="dk1"/>
                </a:solidFill>
              </a:rPr>
              <a:t> + </a:t>
            </a:r>
            <a:r>
              <a:rPr i="1" lang="en" sz="2200">
                <a:solidFill>
                  <a:schemeClr val="dk1"/>
                </a:solidFill>
              </a:rPr>
              <a:t>PCSrcE</a:t>
            </a:r>
            <a:r>
              <a:rPr lang="en" sz="2200">
                <a:solidFill>
                  <a:schemeClr val="dk1"/>
                </a:solidFill>
              </a:rPr>
              <a:t> + </a:t>
            </a:r>
            <a:r>
              <a:rPr i="1" lang="en" sz="2200">
                <a:solidFill>
                  <a:schemeClr val="dk1"/>
                </a:solidFill>
              </a:rPr>
              <a:t>PCSrcM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​</a:t>
            </a:r>
            <a:endParaRPr sz="1000">
              <a:solidFill>
                <a:schemeClr val="dk1"/>
              </a:solidFill>
            </a:endParaRPr>
          </a:p>
          <a:p>
            <a:pPr indent="-317896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Stall Fetch</a:t>
            </a:r>
            <a:r>
              <a:rPr lang="en" sz="2600">
                <a:solidFill>
                  <a:schemeClr val="dk1"/>
                </a:solidFill>
              </a:rPr>
              <a:t> if </a:t>
            </a:r>
            <a:r>
              <a:rPr i="1" lang="en" sz="2600">
                <a:solidFill>
                  <a:schemeClr val="dk1"/>
                </a:solidFill>
              </a:rPr>
              <a:t>PCWrPendingF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StallF = ldrStallD + PCWrPendingF 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​</a:t>
            </a:r>
            <a:endParaRPr sz="1000">
              <a:solidFill>
                <a:schemeClr val="dk1"/>
              </a:solidFill>
            </a:endParaRPr>
          </a:p>
          <a:p>
            <a:pPr indent="-317896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Flush Decode</a:t>
            </a:r>
            <a:r>
              <a:rPr lang="en" sz="2600">
                <a:solidFill>
                  <a:schemeClr val="dk1"/>
                </a:solidFill>
              </a:rPr>
              <a:t> if </a:t>
            </a:r>
            <a:r>
              <a:rPr i="1" lang="en" sz="2600">
                <a:solidFill>
                  <a:schemeClr val="dk1"/>
                </a:solidFill>
              </a:rPr>
              <a:t>PCWrPendingF</a:t>
            </a:r>
            <a:r>
              <a:rPr lang="en" sz="2600">
                <a:solidFill>
                  <a:schemeClr val="dk1"/>
                </a:solidFill>
              </a:rPr>
              <a:t> OR </a:t>
            </a:r>
            <a:r>
              <a:rPr i="1" lang="en" sz="2600">
                <a:solidFill>
                  <a:schemeClr val="dk1"/>
                </a:solidFill>
              </a:rPr>
              <a:t>PC</a:t>
            </a:r>
            <a:r>
              <a:rPr lang="en" sz="2600">
                <a:solidFill>
                  <a:schemeClr val="dk1"/>
                </a:solidFill>
              </a:rPr>
              <a:t> is written in Writeback OR branch is taken​</a:t>
            </a:r>
            <a:endParaRPr sz="26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i="1" lang="en" sz="2200">
                <a:solidFill>
                  <a:schemeClr val="dk1"/>
                </a:solidFill>
              </a:rPr>
              <a:t>FlushD</a:t>
            </a:r>
            <a:r>
              <a:rPr lang="en" sz="2200">
                <a:solidFill>
                  <a:schemeClr val="dk1"/>
                </a:solidFill>
              </a:rPr>
              <a:t> = </a:t>
            </a:r>
            <a:r>
              <a:rPr i="1" lang="en" sz="2200">
                <a:solidFill>
                  <a:schemeClr val="dk1"/>
                </a:solidFill>
              </a:rPr>
              <a:t>PCWrPendingF</a:t>
            </a:r>
            <a:r>
              <a:rPr lang="en" sz="2200">
                <a:solidFill>
                  <a:schemeClr val="dk1"/>
                </a:solidFill>
              </a:rPr>
              <a:t> + </a:t>
            </a:r>
            <a:r>
              <a:rPr i="1" lang="en" sz="2200">
                <a:solidFill>
                  <a:schemeClr val="dk1"/>
                </a:solidFill>
              </a:rPr>
              <a:t>PCSrcW</a:t>
            </a:r>
            <a:r>
              <a:rPr lang="en" sz="2200">
                <a:solidFill>
                  <a:schemeClr val="dk1"/>
                </a:solidFill>
              </a:rPr>
              <a:t> + </a:t>
            </a:r>
            <a:r>
              <a:rPr i="1" lang="en" sz="2200">
                <a:solidFill>
                  <a:schemeClr val="dk1"/>
                </a:solidFill>
              </a:rPr>
              <a:t>BranchTakenE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262334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000"/>
              <a:buFont typeface="Avenir"/>
              <a:buChar char="●"/>
            </a:pPr>
            <a:r>
              <a:rPr lang="en" sz="1000">
                <a:solidFill>
                  <a:schemeClr val="dk1"/>
                </a:solidFill>
              </a:rPr>
              <a:t>​</a:t>
            </a:r>
            <a:endParaRPr sz="1000">
              <a:solidFill>
                <a:schemeClr val="dk1"/>
              </a:solidFill>
            </a:endParaRPr>
          </a:p>
          <a:p>
            <a:pPr indent="-317896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Flush Execute</a:t>
            </a:r>
            <a:r>
              <a:rPr lang="en" sz="2600">
                <a:solidFill>
                  <a:schemeClr val="dk1"/>
                </a:solidFill>
              </a:rPr>
              <a:t> if branch is taken​</a:t>
            </a:r>
            <a:endParaRPr sz="26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i="1" lang="en" sz="2200">
                <a:solidFill>
                  <a:schemeClr val="dk1"/>
                </a:solidFill>
              </a:rPr>
              <a:t>FlushE</a:t>
            </a:r>
            <a:r>
              <a:rPr lang="en" sz="2200">
                <a:solidFill>
                  <a:schemeClr val="dk1"/>
                </a:solidFill>
              </a:rPr>
              <a:t> = </a:t>
            </a:r>
            <a:r>
              <a:rPr i="1" lang="en" sz="2200">
                <a:solidFill>
                  <a:schemeClr val="dk1"/>
                </a:solidFill>
              </a:rPr>
              <a:t>ldrStallD</a:t>
            </a:r>
            <a:r>
              <a:rPr lang="en" sz="2200">
                <a:solidFill>
                  <a:schemeClr val="dk1"/>
                </a:solidFill>
              </a:rPr>
              <a:t> + </a:t>
            </a:r>
            <a:r>
              <a:rPr i="1" lang="en" sz="2200">
                <a:solidFill>
                  <a:schemeClr val="dk1"/>
                </a:solidFill>
              </a:rPr>
              <a:t>BranchTakenE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​</a:t>
            </a:r>
            <a:endParaRPr sz="1000">
              <a:solidFill>
                <a:schemeClr val="dk1"/>
              </a:solidFill>
            </a:endParaRPr>
          </a:p>
          <a:p>
            <a:pPr indent="-317896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Stall Decode</a:t>
            </a:r>
            <a:r>
              <a:rPr lang="en" sz="2600">
                <a:solidFill>
                  <a:schemeClr val="dk1"/>
                </a:solidFill>
              </a:rPr>
              <a:t> if </a:t>
            </a:r>
            <a:r>
              <a:rPr i="1" lang="en" sz="2600">
                <a:solidFill>
                  <a:schemeClr val="dk1"/>
                </a:solidFill>
              </a:rPr>
              <a:t>ldrStallD</a:t>
            </a:r>
            <a:r>
              <a:rPr lang="en" sz="2600">
                <a:solidFill>
                  <a:schemeClr val="dk1"/>
                </a:solidFill>
              </a:rPr>
              <a:t> (as before)​</a:t>
            </a:r>
            <a:endParaRPr sz="26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i="1" lang="en" sz="2200">
                <a:solidFill>
                  <a:schemeClr val="dk1"/>
                </a:solidFill>
              </a:rPr>
              <a:t>StallD</a:t>
            </a:r>
            <a:r>
              <a:rPr lang="en" sz="2200">
                <a:solidFill>
                  <a:schemeClr val="dk1"/>
                </a:solidFill>
              </a:rPr>
              <a:t> = </a:t>
            </a:r>
            <a:r>
              <a:rPr i="1" lang="en" sz="2200">
                <a:solidFill>
                  <a:schemeClr val="dk1"/>
                </a:solidFill>
              </a:rPr>
              <a:t>ldrStallD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Pipelined Processor with Hazard Unit​</a:t>
            </a:r>
            <a:endParaRPr/>
          </a:p>
        </p:txBody>
      </p:sp>
      <p:pic>
        <p:nvPicPr>
          <p:cNvPr id="313" name="Google Shape;3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75" y="1152475"/>
            <a:ext cx="6687125" cy="3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Performance Example​</a:t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" sz="2400">
                <a:solidFill>
                  <a:schemeClr val="dk1"/>
                </a:solidFill>
              </a:rPr>
              <a:t>SPECINT2000 benchmark: 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25% loads​</a:t>
            </a:r>
            <a:endParaRPr sz="18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10% stores ​</a:t>
            </a:r>
            <a:endParaRPr sz="18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13% branches​</a:t>
            </a:r>
            <a:endParaRPr sz="18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52% R-type​</a:t>
            </a:r>
            <a:endParaRPr sz="1800">
              <a:solidFill>
                <a:schemeClr val="dk1"/>
              </a:solidFill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" sz="2400">
                <a:solidFill>
                  <a:schemeClr val="dk1"/>
                </a:solidFill>
              </a:rPr>
              <a:t>Suppose: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40% of loads used by next instruction​</a:t>
            </a:r>
            <a:endParaRPr sz="18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50% of branches mispredicted​</a:t>
            </a:r>
            <a:endParaRPr sz="1800">
              <a:solidFill>
                <a:schemeClr val="dk1"/>
              </a:solidFill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" sz="2400">
                <a:solidFill>
                  <a:srgbClr val="0070C0"/>
                </a:solidFill>
              </a:rPr>
              <a:t>What is the average CPI?</a:t>
            </a:r>
            <a:r>
              <a:rPr lang="en" sz="2400">
                <a:solidFill>
                  <a:srgbClr val="0070C0"/>
                </a:solidFill>
              </a:rPr>
              <a:t>​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Performance Example​</a:t>
            </a:r>
            <a:endParaRPr/>
          </a:p>
        </p:txBody>
      </p:sp>
      <p:sp>
        <p:nvSpPr>
          <p:cNvPr id="325" name="Google Shape;32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" sz="2400">
                <a:solidFill>
                  <a:srgbClr val="0070C0"/>
                </a:solidFill>
              </a:rPr>
              <a:t>What is the average CPI?</a:t>
            </a:r>
            <a:r>
              <a:rPr lang="en" sz="2400">
                <a:solidFill>
                  <a:srgbClr val="0070C0"/>
                </a:solidFill>
              </a:rPr>
              <a:t>​</a:t>
            </a:r>
            <a:endParaRPr sz="2400">
              <a:solidFill>
                <a:srgbClr val="0070C0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Load CPI = 1 when not stalling, 2 when stalling​</a:t>
            </a:r>
            <a:endParaRPr sz="1800">
              <a:solidFill>
                <a:schemeClr val="dk1"/>
              </a:solidFill>
            </a:endParaRPr>
          </a:p>
          <a:p>
            <a:pPr indent="0" lvl="0" marL="12319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So, </a:t>
            </a:r>
            <a:r>
              <a:rPr b="1" lang="en" sz="1800">
                <a:solidFill>
                  <a:schemeClr val="dk1"/>
                </a:solidFill>
              </a:rPr>
              <a:t>CPI</a:t>
            </a:r>
            <a:r>
              <a:rPr b="1" lang="en" sz="1200">
                <a:solidFill>
                  <a:schemeClr val="dk1"/>
                </a:solidFill>
              </a:rPr>
              <a:t>lw</a:t>
            </a:r>
            <a:r>
              <a:rPr lang="en" sz="1800">
                <a:solidFill>
                  <a:schemeClr val="dk1"/>
                </a:solidFill>
              </a:rPr>
              <a:t> = 1(0.6) + 2(0.4) = 1.4​</a:t>
            </a:r>
            <a:endParaRPr sz="1800">
              <a:solidFill>
                <a:schemeClr val="dk1"/>
              </a:solidFill>
            </a:endParaRPr>
          </a:p>
          <a:p>
            <a:pPr indent="-352425" lvl="0" marL="146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Branch CPI = 1 when not stalling, 3 when stalling​</a:t>
            </a:r>
            <a:endParaRPr sz="1800">
              <a:solidFill>
                <a:schemeClr val="dk1"/>
              </a:solidFill>
            </a:endParaRPr>
          </a:p>
          <a:p>
            <a:pPr indent="622300" lvl="0" marL="622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So, </a:t>
            </a:r>
            <a:r>
              <a:rPr b="1" lang="en" sz="1800">
                <a:solidFill>
                  <a:schemeClr val="dk1"/>
                </a:solidFill>
              </a:rPr>
              <a:t>CPI</a:t>
            </a:r>
            <a:r>
              <a:rPr b="1" lang="en" sz="1200">
                <a:solidFill>
                  <a:schemeClr val="dk1"/>
                </a:solidFill>
              </a:rPr>
              <a:t>beq</a:t>
            </a:r>
            <a:r>
              <a:rPr lang="en" sz="1800">
                <a:solidFill>
                  <a:schemeClr val="dk1"/>
                </a:solidFill>
              </a:rPr>
              <a:t> = 1(0.5) + 3(0.5) = 2​</a:t>
            </a:r>
            <a:endParaRPr sz="1800">
              <a:solidFill>
                <a:schemeClr val="dk1"/>
              </a:solidFill>
            </a:endParaRPr>
          </a:p>
          <a:p>
            <a:pPr indent="-381000" lvl="0" marL="1003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">
                <a:solidFill>
                  <a:schemeClr val="dk1"/>
                </a:solidFill>
              </a:rPr>
              <a:t>​</a:t>
            </a:r>
            <a:endParaRPr sz="200">
              <a:solidFill>
                <a:schemeClr val="dk1"/>
              </a:solidFill>
            </a:endParaRPr>
          </a:p>
          <a:p>
            <a:pPr indent="-381000" lvl="0" marL="1003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Average CPI = </a:t>
            </a:r>
            <a:r>
              <a:rPr lang="en" sz="2400">
                <a:solidFill>
                  <a:schemeClr val="dk1"/>
                </a:solidFill>
              </a:rPr>
              <a:t>(0.25)(1.4) + (0.1)(1) + (0.13)(2) + (0.52)(1)</a:t>
            </a:r>
            <a:r>
              <a:rPr b="1" lang="en" sz="2400">
                <a:solidFill>
                  <a:schemeClr val="dk1"/>
                </a:solidFill>
              </a:rPr>
              <a:t>  = 1.23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Performance​</a:t>
            </a:r>
            <a:endParaRPr/>
          </a:p>
        </p:txBody>
      </p:sp>
      <p:sp>
        <p:nvSpPr>
          <p:cNvPr id="331" name="Google Shape;331;p45"/>
          <p:cNvSpPr txBox="1"/>
          <p:nvPr>
            <p:ph idx="1" type="body"/>
          </p:nvPr>
        </p:nvSpPr>
        <p:spPr>
          <a:xfrm>
            <a:off x="311700" y="1152475"/>
            <a:ext cx="37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Pipelined processor critical path:​</a:t>
            </a:r>
            <a:endParaRPr sz="3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i="1" lang="en" sz="3200">
                <a:solidFill>
                  <a:srgbClr val="C0504D"/>
                </a:solidFill>
              </a:rPr>
              <a:t> 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c3</a:t>
            </a:r>
            <a:r>
              <a:rPr b="1" lang="en" sz="2800">
                <a:solidFill>
                  <a:srgbClr val="0070C0"/>
                </a:solidFill>
              </a:rPr>
              <a:t> = max [</a:t>
            </a:r>
            <a:r>
              <a:rPr lang="en" sz="2800">
                <a:solidFill>
                  <a:srgbClr val="0070C0"/>
                </a:solidFill>
              </a:rPr>
              <a:t>​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mem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Fetch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F81BD"/>
                </a:solidFill>
              </a:rPr>
              <a:t>2</a:t>
            </a:r>
            <a:r>
              <a:rPr b="1" lang="en" sz="2800">
                <a:solidFill>
                  <a:srgbClr val="0070C0"/>
                </a:solidFill>
              </a:rPr>
              <a:t>(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RFread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 </a:t>
            </a:r>
            <a:r>
              <a:rPr b="1" lang="en" sz="2800">
                <a:solidFill>
                  <a:srgbClr val="0070C0"/>
                </a:solidFill>
              </a:rPr>
              <a:t>) </a:t>
            </a:r>
            <a:r>
              <a:rPr b="1" lang="en" sz="2800">
                <a:solidFill>
                  <a:schemeClr val="dk1"/>
                </a:solidFill>
              </a:rPr>
              <a:t>Decode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+ 2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mux </a:t>
            </a:r>
            <a:r>
              <a:rPr b="1" lang="en" sz="2800">
                <a:solidFill>
                  <a:srgbClr val="0070C0"/>
                </a:solidFill>
              </a:rPr>
              <a:t>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ALU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Execute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mem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   </a:t>
            </a:r>
            <a:r>
              <a:rPr b="1" lang="en" sz="2800">
                <a:solidFill>
                  <a:schemeClr val="dk1"/>
                </a:solidFill>
              </a:rPr>
              <a:t>Memory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70C0"/>
                </a:solidFill>
              </a:rPr>
              <a:t>2(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mux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RFwrite</a:t>
            </a:r>
            <a:r>
              <a:rPr b="1" lang="en" sz="2800">
                <a:solidFill>
                  <a:srgbClr val="0070C0"/>
                </a:solidFill>
              </a:rPr>
              <a:t>) ]</a:t>
            </a:r>
            <a:r>
              <a:rPr b="1" lang="en" sz="280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Writeback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Cycle time: </a:t>
            </a:r>
            <a:r>
              <a:rPr i="1" lang="en" sz="2800">
                <a:solidFill>
                  <a:schemeClr val="dk1"/>
                </a:solidFill>
              </a:rPr>
              <a:t>T</a:t>
            </a:r>
            <a:r>
              <a:rPr i="1" lang="en" sz="1850">
                <a:solidFill>
                  <a:schemeClr val="dk1"/>
                </a:solidFill>
              </a:rPr>
              <a:t>c3</a:t>
            </a:r>
            <a:r>
              <a:rPr lang="en" sz="2800">
                <a:solidFill>
                  <a:schemeClr val="dk1"/>
                </a:solidFill>
              </a:rPr>
              <a:t> = ?​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00" y="1170125"/>
            <a:ext cx="4798801" cy="238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vs. Pipelined​</a:t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700" y="1152475"/>
            <a:ext cx="6210800" cy="3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Performance​</a:t>
            </a:r>
            <a:endParaRPr/>
          </a:p>
        </p:txBody>
      </p:sp>
      <p:sp>
        <p:nvSpPr>
          <p:cNvPr id="338" name="Google Shape;338;p46"/>
          <p:cNvSpPr txBox="1"/>
          <p:nvPr>
            <p:ph idx="1" type="body"/>
          </p:nvPr>
        </p:nvSpPr>
        <p:spPr>
          <a:xfrm>
            <a:off x="311700" y="1152475"/>
            <a:ext cx="37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Pipelined processor critical path:​</a:t>
            </a:r>
            <a:endParaRPr sz="32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rgbClr val="C0504D"/>
                </a:solidFill>
              </a:rPr>
              <a:t> 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c3</a:t>
            </a:r>
            <a:r>
              <a:rPr b="1" lang="en" sz="2800">
                <a:solidFill>
                  <a:srgbClr val="0070C0"/>
                </a:solidFill>
              </a:rPr>
              <a:t> = max [</a:t>
            </a:r>
            <a:r>
              <a:rPr lang="en" sz="2800">
                <a:solidFill>
                  <a:srgbClr val="0070C0"/>
                </a:solidFill>
              </a:rPr>
              <a:t>​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mem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Fetch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F81BD"/>
                </a:solidFill>
              </a:rPr>
              <a:t>2</a:t>
            </a:r>
            <a:r>
              <a:rPr b="1" lang="en" sz="2800">
                <a:solidFill>
                  <a:srgbClr val="0070C0"/>
                </a:solidFill>
              </a:rPr>
              <a:t>(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RFread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 </a:t>
            </a:r>
            <a:r>
              <a:rPr b="1" lang="en" sz="2800">
                <a:solidFill>
                  <a:srgbClr val="0070C0"/>
                </a:solidFill>
              </a:rPr>
              <a:t>) </a:t>
            </a:r>
            <a:r>
              <a:rPr b="1" lang="en" sz="2800">
                <a:solidFill>
                  <a:schemeClr val="dk1"/>
                </a:solidFill>
              </a:rPr>
              <a:t>Decode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+ 2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mux </a:t>
            </a:r>
            <a:r>
              <a:rPr b="1" lang="en" sz="2800">
                <a:solidFill>
                  <a:srgbClr val="0070C0"/>
                </a:solidFill>
              </a:rPr>
              <a:t>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ALU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Execute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mem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setup</a:t>
            </a:r>
            <a:r>
              <a:rPr b="1" lang="en" sz="1850">
                <a:solidFill>
                  <a:srgbClr val="4F81BD"/>
                </a:solidFill>
              </a:rPr>
              <a:t>    </a:t>
            </a:r>
            <a:r>
              <a:rPr b="1" lang="en" sz="2800">
                <a:solidFill>
                  <a:schemeClr val="dk1"/>
                </a:solidFill>
              </a:rPr>
              <a:t>Memory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70C0"/>
                </a:solidFill>
              </a:rPr>
              <a:t>2(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i="1" lang="en" sz="1850">
                <a:solidFill>
                  <a:srgbClr val="0070C0"/>
                </a:solidFill>
              </a:rPr>
              <a:t>pcq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mux</a:t>
            </a:r>
            <a:r>
              <a:rPr b="1" lang="en" sz="2800">
                <a:solidFill>
                  <a:srgbClr val="0070C0"/>
                </a:solidFill>
              </a:rPr>
              <a:t> + </a:t>
            </a:r>
            <a:r>
              <a:rPr b="1" i="1" lang="en" sz="2800">
                <a:solidFill>
                  <a:srgbClr val="0070C0"/>
                </a:solidFill>
              </a:rPr>
              <a:t>t</a:t>
            </a:r>
            <a:r>
              <a:rPr b="1" lang="en" sz="1850">
                <a:solidFill>
                  <a:srgbClr val="0070C0"/>
                </a:solidFill>
              </a:rPr>
              <a:t>RFwrite</a:t>
            </a:r>
            <a:r>
              <a:rPr b="1" lang="en" sz="2800">
                <a:solidFill>
                  <a:srgbClr val="0070C0"/>
                </a:solidFill>
              </a:rPr>
              <a:t>) ]</a:t>
            </a:r>
            <a:r>
              <a:rPr b="1" lang="en" sz="2800">
                <a:solidFill>
                  <a:srgbClr val="4F81BD"/>
                </a:solidFill>
              </a:rPr>
              <a:t> </a:t>
            </a:r>
            <a:r>
              <a:rPr b="1" lang="en" sz="2800">
                <a:solidFill>
                  <a:schemeClr val="dk1"/>
                </a:solidFill>
              </a:rPr>
              <a:t>Writeback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Cycle time: </a:t>
            </a:r>
            <a:r>
              <a:rPr i="1" lang="en" sz="2800">
                <a:solidFill>
                  <a:schemeClr val="dk1"/>
                </a:solidFill>
              </a:rPr>
              <a:t>T</a:t>
            </a:r>
            <a:r>
              <a:rPr i="1" lang="en" sz="1850">
                <a:solidFill>
                  <a:schemeClr val="dk1"/>
                </a:solidFill>
              </a:rPr>
              <a:t>c3</a:t>
            </a:r>
            <a:r>
              <a:rPr lang="en" sz="2800">
                <a:solidFill>
                  <a:schemeClr val="dk1"/>
                </a:solidFill>
              </a:rPr>
              <a:t> = </a:t>
            </a: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2(</a:t>
            </a:r>
            <a:r>
              <a:rPr i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i="1" lang="en" sz="18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RFread</a:t>
            </a: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i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8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 </a:t>
            </a: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	= 2[100 + 50] ps</a:t>
            </a:r>
            <a:r>
              <a:rPr lang="en" sz="18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300 ps</a:t>
            </a:r>
            <a:r>
              <a:rPr lang="e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7747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800" y="1170125"/>
            <a:ext cx="4798801" cy="238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6"/>
          <p:cNvSpPr txBox="1"/>
          <p:nvPr/>
        </p:nvSpPr>
        <p:spPr>
          <a:xfrm>
            <a:off x="1023300" y="3638250"/>
            <a:ext cx="78090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Program with 100 billion instructions​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Execution Time  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(# instructions) × CPI × </a:t>
            </a:r>
            <a:r>
              <a:rPr i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Tc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774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     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(100 × 109)(1.23)(300  × 10-12)​ </a:t>
            </a: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= 36.9 seconds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 Comparison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900" y="1426148"/>
            <a:ext cx="6353201" cy="27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Microarchitecture​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Deep Pipelining​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Micro-operations​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Branch Prediction​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Superscalar Processors​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Out of Order Processors​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Register Renaming​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SIMD​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Multithreading​</a:t>
            </a:r>
            <a:endParaRPr sz="3000">
              <a:solidFill>
                <a:schemeClr val="dk1"/>
              </a:solidFill>
            </a:endParaRPr>
          </a:p>
          <a:p>
            <a:pPr indent="-37084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6666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Multiprocessors​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Pipelining​</a:t>
            </a:r>
            <a:endParaRPr/>
          </a:p>
        </p:txBody>
      </p:sp>
      <p:sp>
        <p:nvSpPr>
          <p:cNvPr id="358" name="Google Shape;35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10-20 stages typical​</a:t>
            </a:r>
            <a:endParaRPr sz="2400">
              <a:solidFill>
                <a:schemeClr val="dk1"/>
              </a:solidFill>
            </a:endParaRPr>
          </a:p>
          <a:p>
            <a:pPr indent="-38100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Number of stages limited by:​</a:t>
            </a:r>
            <a:endParaRPr sz="2400">
              <a:solidFill>
                <a:schemeClr val="dk1"/>
              </a:solidFill>
            </a:endParaRPr>
          </a:p>
          <a:p>
            <a:pPr indent="-38100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Pipeline hazards​</a:t>
            </a:r>
            <a:endParaRPr sz="2400">
              <a:solidFill>
                <a:schemeClr val="dk1"/>
              </a:solidFill>
            </a:endParaRPr>
          </a:p>
          <a:p>
            <a:pPr indent="-38100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Sequencing overhead​</a:t>
            </a:r>
            <a:endParaRPr sz="2400">
              <a:solidFill>
                <a:schemeClr val="dk1"/>
              </a:solidFill>
            </a:endParaRPr>
          </a:p>
          <a:p>
            <a:pPr indent="-38100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Power​</a:t>
            </a:r>
            <a:endParaRPr sz="2400">
              <a:solidFill>
                <a:schemeClr val="dk1"/>
              </a:solidFill>
            </a:endParaRPr>
          </a:p>
          <a:p>
            <a:pPr indent="-38100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Cost​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Micro-operations​</a:t>
            </a:r>
            <a:endParaRPr/>
          </a:p>
        </p:txBody>
      </p:sp>
      <p:sp>
        <p:nvSpPr>
          <p:cNvPr id="364" name="Google Shape;36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0832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0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Decompose more complex instructions into a series of simple instructions called </a:t>
            </a:r>
            <a:r>
              <a:rPr i="1" lang="en" sz="2400">
                <a:solidFill>
                  <a:schemeClr val="dk1"/>
                </a:solidFill>
              </a:rPr>
              <a:t>micro-operations</a:t>
            </a:r>
            <a:r>
              <a:rPr lang="en" sz="2400">
                <a:solidFill>
                  <a:schemeClr val="dk1"/>
                </a:solidFill>
              </a:rPr>
              <a:t> (</a:t>
            </a:r>
            <a:r>
              <a:rPr i="1" lang="en" sz="2400">
                <a:solidFill>
                  <a:schemeClr val="dk1"/>
                </a:solidFill>
              </a:rPr>
              <a:t>micro-ops</a:t>
            </a:r>
            <a:r>
              <a:rPr lang="en" sz="2400">
                <a:solidFill>
                  <a:schemeClr val="dk1"/>
                </a:solidFill>
              </a:rPr>
              <a:t> or </a:t>
            </a:r>
            <a:r>
              <a:rPr i="1" lang="en" sz="2400">
                <a:solidFill>
                  <a:schemeClr val="dk1"/>
                </a:solidFill>
              </a:rPr>
              <a:t>µ-ops</a:t>
            </a:r>
            <a:r>
              <a:rPr lang="en" sz="2400">
                <a:solidFill>
                  <a:schemeClr val="dk1"/>
                </a:solidFill>
              </a:rPr>
              <a:t>)​</a:t>
            </a:r>
            <a:endParaRPr sz="2400">
              <a:solidFill>
                <a:schemeClr val="dk1"/>
              </a:solidFill>
            </a:endParaRPr>
          </a:p>
          <a:p>
            <a:pPr indent="-310832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0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At run-time, complex instructions are decoded into one or more micro-ops​</a:t>
            </a:r>
            <a:endParaRPr sz="2400">
              <a:solidFill>
                <a:schemeClr val="dk1"/>
              </a:solidFill>
            </a:endParaRPr>
          </a:p>
          <a:p>
            <a:pPr indent="-310832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0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Used heavily in CISC (complex instruction set computer) architectures (e.g., x86)​</a:t>
            </a:r>
            <a:endParaRPr sz="2400">
              <a:solidFill>
                <a:schemeClr val="dk1"/>
              </a:solidFill>
            </a:endParaRPr>
          </a:p>
          <a:p>
            <a:pPr indent="-310832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083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Used for some ARM instructions, for example:​</a:t>
            </a:r>
            <a:endParaRPr sz="2400">
              <a:solidFill>
                <a:schemeClr val="dk1"/>
              </a:solidFill>
            </a:endParaRPr>
          </a:p>
          <a:p>
            <a:pPr indent="876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0070C0"/>
                </a:solidFill>
              </a:rPr>
              <a:t>Complex Op Micro-op Sequence</a:t>
            </a:r>
            <a:r>
              <a:rPr lang="en" sz="2800">
                <a:solidFill>
                  <a:srgbClr val="0070C0"/>
                </a:solidFill>
              </a:rPr>
              <a:t>​</a:t>
            </a:r>
            <a:endParaRPr sz="2800">
              <a:solidFill>
                <a:srgbClr val="0070C0"/>
              </a:solidFill>
            </a:endParaRPr>
          </a:p>
          <a:p>
            <a:pPr indent="8763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LDR R1, [R2], #4 LDR R1, [R2]​</a:t>
            </a:r>
            <a:endParaRPr sz="2400">
              <a:solidFill>
                <a:schemeClr val="dk1"/>
              </a:solidFill>
            </a:endParaRPr>
          </a:p>
          <a:p>
            <a:pPr indent="4406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ADD R2, R2, #4​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70C0"/>
                </a:solidFill>
              </a:rPr>
              <a:t>​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0070C0"/>
                </a:solidFill>
              </a:rPr>
              <a:t>  Without μ-ops, would need 2nd write port on the register file</a:t>
            </a:r>
            <a:r>
              <a:rPr lang="en" sz="2400">
                <a:solidFill>
                  <a:srgbClr val="0070C0"/>
                </a:solidFill>
              </a:rPr>
              <a:t>​</a:t>
            </a:r>
            <a:endParaRPr sz="24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Micro-operations​ …</a:t>
            </a:r>
            <a:endParaRPr/>
          </a:p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Allow for dense code (fewer memory accesses)​</a:t>
            </a:r>
            <a:endParaRPr>
              <a:solidFill>
                <a:schemeClr val="dk1"/>
              </a:solidFill>
            </a:endParaRPr>
          </a:p>
          <a:p>
            <a:pPr indent="-36195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Yet preserve simplicity of RISC hardware​</a:t>
            </a:r>
            <a:endParaRPr>
              <a:solidFill>
                <a:schemeClr val="dk1"/>
              </a:solidFill>
            </a:endParaRPr>
          </a:p>
          <a:p>
            <a:pPr indent="-361950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ARM strikes balance by choosing instructions that:​</a:t>
            </a:r>
            <a:endParaRPr>
              <a:solidFill>
                <a:schemeClr val="dk1"/>
              </a:solidFill>
            </a:endParaRPr>
          </a:p>
          <a:p>
            <a:pPr indent="-36195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Give better code density than pure RISC instruction sets (such as MIPS)​</a:t>
            </a:r>
            <a:endParaRPr>
              <a:solidFill>
                <a:schemeClr val="dk1"/>
              </a:solidFill>
            </a:endParaRPr>
          </a:p>
          <a:p>
            <a:pPr indent="-361950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Enable more efficient decoding than CISC instruction sets (such as x86)​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Prediction​</a:t>
            </a:r>
            <a:endParaRPr/>
          </a:p>
        </p:txBody>
      </p:sp>
      <p:sp>
        <p:nvSpPr>
          <p:cNvPr id="376" name="Google Shape;37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Guess whether branch will be taken​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Backward branches are usually taken (loops)​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Consider history to improve guess​</a:t>
            </a:r>
            <a:endParaRPr>
              <a:solidFill>
                <a:schemeClr val="dk1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Good prediction reduces fraction of branches requiring a flush 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Prediction​</a:t>
            </a:r>
            <a:endParaRPr/>
          </a:p>
        </p:txBody>
      </p:sp>
      <p:sp>
        <p:nvSpPr>
          <p:cNvPr id="382" name="Google Shape;38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1947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000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Ideal pipelined processor: CPI = 1​</a:t>
            </a:r>
            <a:endParaRPr sz="3000">
              <a:solidFill>
                <a:schemeClr val="dk1"/>
              </a:solidFill>
            </a:endParaRPr>
          </a:p>
          <a:p>
            <a:pPr indent="-341947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000"/>
              <a:buFont typeface="Avenir"/>
              <a:buChar char="●"/>
            </a:pPr>
            <a:r>
              <a:rPr lang="en" sz="3000">
                <a:solidFill>
                  <a:schemeClr val="dk1"/>
                </a:solidFill>
              </a:rPr>
              <a:t>Branch misprediction increases CPI​</a:t>
            </a:r>
            <a:endParaRPr sz="3000">
              <a:solidFill>
                <a:schemeClr val="dk1"/>
              </a:solidFill>
            </a:endParaRPr>
          </a:p>
          <a:p>
            <a:pPr indent="-341947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000"/>
              <a:buFont typeface="Arial"/>
              <a:buChar char="●"/>
            </a:pPr>
            <a:r>
              <a:rPr b="1" lang="en" sz="3000">
                <a:solidFill>
                  <a:schemeClr val="dk1"/>
                </a:solidFill>
              </a:rPr>
              <a:t>Static branch prediction:</a:t>
            </a:r>
            <a:r>
              <a:rPr lang="en" sz="3000">
                <a:solidFill>
                  <a:schemeClr val="dk1"/>
                </a:solidFill>
              </a:rPr>
              <a:t>​</a:t>
            </a:r>
            <a:endParaRPr sz="3000">
              <a:solidFill>
                <a:schemeClr val="dk1"/>
              </a:solidFill>
            </a:endParaRPr>
          </a:p>
          <a:p>
            <a:pPr indent="-32861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Check direction of branch (forward or backward)​</a:t>
            </a:r>
            <a:endParaRPr sz="2600">
              <a:solidFill>
                <a:schemeClr val="dk1"/>
              </a:solidFill>
            </a:endParaRPr>
          </a:p>
          <a:p>
            <a:pPr indent="-32861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If backward, predict taken​</a:t>
            </a:r>
            <a:endParaRPr sz="2600">
              <a:solidFill>
                <a:schemeClr val="dk1"/>
              </a:solidFill>
            </a:endParaRPr>
          </a:p>
          <a:p>
            <a:pPr indent="-32861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Else, predict not taken​</a:t>
            </a:r>
            <a:endParaRPr sz="2600">
              <a:solidFill>
                <a:schemeClr val="dk1"/>
              </a:solidFill>
            </a:endParaRPr>
          </a:p>
          <a:p>
            <a:pPr indent="-341947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000"/>
              <a:buFont typeface="Arial"/>
              <a:buChar char="●"/>
            </a:pPr>
            <a:r>
              <a:rPr b="1" lang="en" sz="3000">
                <a:solidFill>
                  <a:schemeClr val="dk1"/>
                </a:solidFill>
              </a:rPr>
              <a:t>Dynamic branch prediction:</a:t>
            </a:r>
            <a:r>
              <a:rPr lang="en" sz="3000">
                <a:solidFill>
                  <a:schemeClr val="dk1"/>
                </a:solidFill>
              </a:rPr>
              <a:t>​</a:t>
            </a:r>
            <a:endParaRPr sz="3000">
              <a:solidFill>
                <a:schemeClr val="dk1"/>
              </a:solidFill>
            </a:endParaRPr>
          </a:p>
          <a:p>
            <a:pPr indent="-328612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Keep history of last several hundred (or thousand) branches in </a:t>
            </a:r>
            <a:r>
              <a:rPr i="1" lang="en" sz="2600">
                <a:solidFill>
                  <a:schemeClr val="dk1"/>
                </a:solidFill>
              </a:rPr>
              <a:t>branch target buffer</a:t>
            </a:r>
            <a:r>
              <a:rPr lang="en" sz="2600">
                <a:solidFill>
                  <a:schemeClr val="dk1"/>
                </a:solidFill>
              </a:rPr>
              <a:t>, record:​</a:t>
            </a:r>
            <a:endParaRPr sz="2600">
              <a:solidFill>
                <a:schemeClr val="dk1"/>
              </a:solidFill>
            </a:endParaRPr>
          </a:p>
          <a:p>
            <a:pPr indent="-313055" lvl="0" marL="168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363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Branch destination​</a:t>
            </a:r>
            <a:endParaRPr sz="2200">
              <a:solidFill>
                <a:schemeClr val="dk1"/>
              </a:solidFill>
            </a:endParaRPr>
          </a:p>
          <a:p>
            <a:pPr indent="-313055" lvl="0" marL="1689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363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Whether branch was taken​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Prediction Example​</a:t>
            </a:r>
            <a:endParaRPr/>
          </a:p>
        </p:txBody>
      </p:sp>
      <p:sp>
        <p:nvSpPr>
          <p:cNvPr id="388" name="Google Shape;388;p54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MOV R1, #0 ; R1 = sum​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MOV R0, #0 ; R0 = i​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FOR ; for (i=0; i&lt;10; i=i+1)​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CMP R0, #10​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BGE DONE​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ADD R1, R1, R0 ; sum = sum + i​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ADD R0, R0, #1​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  B   FOR​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​</a:t>
            </a:r>
            <a:endParaRPr sz="2000">
              <a:solidFill>
                <a:schemeClr val="dk1"/>
              </a:solidFill>
              <a:highlight>
                <a:srgbClr val="EDEBE9"/>
              </a:highlight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EDEBE9"/>
                </a:highlight>
              </a:rPr>
              <a:t>DONE​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1-Bit Branch Predictor​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Remembers whether branch was taken the last time and does the same thing​</a:t>
            </a:r>
            <a:endParaRPr>
              <a:solidFill>
                <a:schemeClr val="dk1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Mispredicts first and last branch of loop​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Processor Abstraction​ </a:t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00" y="1024525"/>
            <a:ext cx="7939599" cy="326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2-Bit Branch Predictor​</a:t>
            </a:r>
            <a:endParaRPr/>
          </a:p>
        </p:txBody>
      </p:sp>
      <p:sp>
        <p:nvSpPr>
          <p:cNvPr id="400" name="Google Shape;40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Only mispredicts last branch of loop​</a:t>
            </a:r>
            <a:endParaRPr/>
          </a:p>
        </p:txBody>
      </p:sp>
      <p:pic>
        <p:nvPicPr>
          <p:cNvPr id="401" name="Google Shape;4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050" y="1989351"/>
            <a:ext cx="7047074" cy="16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Superscalar​</a:t>
            </a:r>
            <a:endParaRPr/>
          </a:p>
        </p:txBody>
      </p:sp>
      <p:sp>
        <p:nvSpPr>
          <p:cNvPr id="407" name="Google Shape;40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chemeClr val="dk1"/>
                </a:solidFill>
              </a:rPr>
              <a:t>Multiple copies of datapath execute multiple instructions at once​</a:t>
            </a:r>
            <a:endParaRPr sz="2000">
              <a:solidFill>
                <a:schemeClr val="dk1"/>
              </a:solidFill>
            </a:endParaRPr>
          </a:p>
          <a:p>
            <a:pPr indent="-35560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2000">
                <a:solidFill>
                  <a:schemeClr val="dk1"/>
                </a:solidFill>
              </a:rPr>
              <a:t>Dependencies make it tricky to issue multiple instructions at once​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08" name="Google Shape;4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25" y="2700525"/>
            <a:ext cx="7083525" cy="21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Superscalar Example​</a:t>
            </a:r>
            <a:endParaRPr/>
          </a:p>
        </p:txBody>
      </p:sp>
      <p:sp>
        <p:nvSpPr>
          <p:cNvPr id="414" name="Google Shape;41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6096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Ideal IPC: 2</a:t>
            </a:r>
            <a:r>
              <a:rPr lang="en" sz="2000">
                <a:solidFill>
                  <a:srgbClr val="4F81BD"/>
                </a:solidFill>
              </a:rPr>
              <a:t>​</a:t>
            </a:r>
            <a:endParaRPr sz="2000">
              <a:solidFill>
                <a:srgbClr val="4F81BD"/>
              </a:solidFill>
            </a:endParaRPr>
          </a:p>
          <a:p>
            <a:pPr indent="-6096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Actual IPC: 2</a:t>
            </a:r>
            <a:r>
              <a:rPr lang="en" sz="2000">
                <a:solidFill>
                  <a:srgbClr val="4F81BD"/>
                </a:solidFill>
              </a:rPr>
              <a:t>​</a:t>
            </a:r>
            <a:endParaRPr sz="2000">
              <a:solidFill>
                <a:srgbClr val="4F81B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50" y="819300"/>
            <a:ext cx="6458424" cy="30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Superscalar with Dependencies​</a:t>
            </a:r>
            <a:endParaRPr/>
          </a:p>
        </p:txBody>
      </p:sp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311700" y="64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6096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Ideal IPC: 2</a:t>
            </a:r>
            <a:r>
              <a:rPr lang="en" sz="2000">
                <a:solidFill>
                  <a:srgbClr val="4F81BD"/>
                </a:solidFill>
              </a:rPr>
              <a:t>​</a:t>
            </a:r>
            <a:endParaRPr sz="2000">
              <a:solidFill>
                <a:srgbClr val="4F81BD"/>
              </a:solidFill>
            </a:endParaRPr>
          </a:p>
          <a:p>
            <a:pPr indent="-609600" lvl="0" marL="609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F81BD"/>
                </a:solidFill>
              </a:rPr>
              <a:t>Actual IPC: 6/5 = 1.2</a:t>
            </a:r>
            <a:r>
              <a:rPr lang="en" sz="2000">
                <a:solidFill>
                  <a:srgbClr val="4F81BD"/>
                </a:solidFill>
              </a:rPr>
              <a:t>​</a:t>
            </a:r>
            <a:endParaRPr sz="2000">
              <a:solidFill>
                <a:srgbClr val="4F81B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600" y="1455800"/>
            <a:ext cx="6753501" cy="35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Order Processor​</a:t>
            </a:r>
            <a:endParaRPr/>
          </a:p>
        </p:txBody>
      </p:sp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Looks ahead across multiple instructions​</a:t>
            </a:r>
            <a:endParaRPr sz="2800">
              <a:solidFill>
                <a:schemeClr val="dk1"/>
              </a:solidFill>
            </a:endParaRPr>
          </a:p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Issues as many instructions as possible at once​</a:t>
            </a:r>
            <a:endParaRPr sz="2800">
              <a:solidFill>
                <a:schemeClr val="dk1"/>
              </a:solidFill>
            </a:endParaRPr>
          </a:p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Issues instructions out of order (as long as no dependencies)​</a:t>
            </a:r>
            <a:endParaRPr sz="2800">
              <a:solidFill>
                <a:schemeClr val="dk1"/>
              </a:solidFill>
            </a:endParaRPr>
          </a:p>
          <a:p>
            <a:pPr indent="-33528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Arial"/>
              <a:buChar char="●"/>
            </a:pPr>
            <a:r>
              <a:rPr b="1" lang="en" sz="2800">
                <a:solidFill>
                  <a:schemeClr val="dk1"/>
                </a:solidFill>
              </a:rPr>
              <a:t>Dependencies:</a:t>
            </a:r>
            <a:r>
              <a:rPr lang="en" sz="2800">
                <a:solidFill>
                  <a:schemeClr val="dk1"/>
                </a:solidFill>
              </a:rPr>
              <a:t>​</a:t>
            </a:r>
            <a:endParaRPr sz="2800">
              <a:solidFill>
                <a:schemeClr val="dk1"/>
              </a:solidFill>
            </a:endParaRPr>
          </a:p>
          <a:p>
            <a:pPr indent="-313055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363"/>
              <a:buFont typeface="Arial"/>
              <a:buChar char="●"/>
            </a:pPr>
            <a:r>
              <a:rPr b="1" lang="en" sz="2200">
                <a:solidFill>
                  <a:srgbClr val="4F81BD"/>
                </a:solidFill>
              </a:rPr>
              <a:t>RAW</a:t>
            </a:r>
            <a:r>
              <a:rPr lang="en" sz="2200">
                <a:solidFill>
                  <a:schemeClr val="dk1"/>
                </a:solidFill>
              </a:rPr>
              <a:t> (read after write): one instruction writes, later instruction reads a register​</a:t>
            </a:r>
            <a:endParaRPr sz="2200">
              <a:solidFill>
                <a:schemeClr val="dk1"/>
              </a:solidFill>
            </a:endParaRPr>
          </a:p>
          <a:p>
            <a:pPr indent="-313055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363"/>
              <a:buFont typeface="Arial"/>
              <a:buChar char="●"/>
            </a:pPr>
            <a:r>
              <a:rPr b="1" lang="en" sz="2200">
                <a:solidFill>
                  <a:srgbClr val="4F81BD"/>
                </a:solidFill>
              </a:rPr>
              <a:t>WAR</a:t>
            </a:r>
            <a:r>
              <a:rPr lang="en" sz="2200">
                <a:solidFill>
                  <a:schemeClr val="dk1"/>
                </a:solidFill>
              </a:rPr>
              <a:t> (write after read): one instruction reads, later instruction writes a register​</a:t>
            </a:r>
            <a:endParaRPr sz="2200">
              <a:solidFill>
                <a:schemeClr val="dk1"/>
              </a:solidFill>
            </a:endParaRPr>
          </a:p>
          <a:p>
            <a:pPr indent="-313055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363"/>
              <a:buFont typeface="Arial"/>
              <a:buChar char="●"/>
            </a:pPr>
            <a:r>
              <a:rPr b="1" lang="en" sz="2200">
                <a:solidFill>
                  <a:srgbClr val="4F81BD"/>
                </a:solidFill>
              </a:rPr>
              <a:t>WAW</a:t>
            </a:r>
            <a:r>
              <a:rPr lang="en" sz="2200">
                <a:solidFill>
                  <a:srgbClr val="4F81BD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(write after write): one instruction writes, later instruction writes a register​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Order Processor​</a:t>
            </a:r>
            <a:endParaRPr/>
          </a:p>
        </p:txBody>
      </p:sp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Instruction level parallelism (ILP): </a:t>
            </a:r>
            <a:r>
              <a:rPr lang="en" sz="3200">
                <a:solidFill>
                  <a:schemeClr val="dk1"/>
                </a:solidFill>
              </a:rPr>
              <a:t>number of  instruction that can be issued simultaneously (average &lt; 3)​</a:t>
            </a:r>
            <a:endParaRPr sz="3200">
              <a:solidFill>
                <a:schemeClr val="dk1"/>
              </a:solidFill>
            </a:endParaRPr>
          </a:p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Scoreboard:</a:t>
            </a:r>
            <a:r>
              <a:rPr lang="en" sz="3200">
                <a:solidFill>
                  <a:schemeClr val="dk1"/>
                </a:solidFill>
              </a:rPr>
              <a:t> table that keeps track of:​</a:t>
            </a:r>
            <a:endParaRPr sz="3200">
              <a:solidFill>
                <a:schemeClr val="dk1"/>
              </a:solidFill>
            </a:endParaRPr>
          </a:p>
          <a:p>
            <a:pPr indent="-377031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Instructions waiting to issue​</a:t>
            </a:r>
            <a:endParaRPr sz="3200">
              <a:solidFill>
                <a:schemeClr val="dk1"/>
              </a:solidFill>
            </a:endParaRPr>
          </a:p>
          <a:p>
            <a:pPr indent="-377031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Available functional units​</a:t>
            </a:r>
            <a:endParaRPr sz="3200">
              <a:solidFill>
                <a:schemeClr val="dk1"/>
              </a:solidFill>
            </a:endParaRPr>
          </a:p>
          <a:p>
            <a:pPr indent="-377031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Dependencies​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00" y="1964275"/>
            <a:ext cx="5857999" cy="315714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Order Processor Example​</a:t>
            </a:r>
            <a:endParaRPr/>
          </a:p>
        </p:txBody>
      </p:sp>
      <p:sp>
        <p:nvSpPr>
          <p:cNvPr id="441" name="Google Shape;441;p62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LDR  R8, [R0, #40] 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ADD  R9,  R8, R1 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SUB  R8,  R2, R3 </a:t>
            </a:r>
            <a:r>
              <a:rPr b="1" lang="en" sz="1200">
                <a:solidFill>
                  <a:srgbClr val="4F81BD"/>
                </a:solidFill>
              </a:rPr>
              <a:t>Ideal IPC: 2</a:t>
            </a:r>
            <a:r>
              <a:rPr lang="en" sz="1200">
                <a:solidFill>
                  <a:srgbClr val="4F81BD"/>
                </a:solidFill>
              </a:rPr>
              <a:t>​</a:t>
            </a:r>
            <a:endParaRPr sz="1200">
              <a:solidFill>
                <a:srgbClr val="4F81BD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AND  R10, R4, R8 </a:t>
            </a:r>
            <a:r>
              <a:rPr b="1" lang="en" sz="1200">
                <a:solidFill>
                  <a:srgbClr val="4F81BD"/>
                </a:solidFill>
              </a:rPr>
              <a:t>Actual IPC: 6/4 = 1.5</a:t>
            </a:r>
            <a:r>
              <a:rPr lang="en" sz="1200">
                <a:solidFill>
                  <a:srgbClr val="4F81BD"/>
                </a:solidFill>
              </a:rPr>
              <a:t>​</a:t>
            </a:r>
            <a:endParaRPr sz="1200">
              <a:solidFill>
                <a:srgbClr val="4F81BD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ORR  R11, R5, R6​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STR  R7, [R11, #80]​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700" y="1899651"/>
            <a:ext cx="5892524" cy="29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Renaming​</a:t>
            </a:r>
            <a:endParaRPr/>
          </a:p>
        </p:txBody>
      </p:sp>
      <p:sp>
        <p:nvSpPr>
          <p:cNvPr id="448" name="Google Shape;448;p63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LDR  R8, [R0, #40] 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ADD  R9,  R8, R1 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SUB  R8,  R2, R3 </a:t>
            </a:r>
            <a:r>
              <a:rPr b="1" lang="en" sz="1200">
                <a:solidFill>
                  <a:srgbClr val="4F81BD"/>
                </a:solidFill>
              </a:rPr>
              <a:t>Ideal IPC: 2</a:t>
            </a:r>
            <a:r>
              <a:rPr lang="en" sz="1200">
                <a:solidFill>
                  <a:srgbClr val="4F81BD"/>
                </a:solidFill>
              </a:rPr>
              <a:t>​</a:t>
            </a:r>
            <a:endParaRPr sz="1200">
              <a:solidFill>
                <a:srgbClr val="4F81BD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AND  R10, R4, R8 </a:t>
            </a:r>
            <a:r>
              <a:rPr b="1" lang="en" sz="1200">
                <a:solidFill>
                  <a:srgbClr val="4F81BD"/>
                </a:solidFill>
              </a:rPr>
              <a:t>Actual IPC: 6/3 = 2</a:t>
            </a:r>
            <a:r>
              <a:rPr lang="en" sz="1200">
                <a:solidFill>
                  <a:srgbClr val="4F81BD"/>
                </a:solidFill>
              </a:rPr>
              <a:t>​</a:t>
            </a:r>
            <a:endParaRPr sz="1200">
              <a:solidFill>
                <a:srgbClr val="4F81BD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ORR  R11, R5, R6​</a:t>
            </a:r>
            <a:endParaRPr sz="1200">
              <a:solidFill>
                <a:schemeClr val="dk1"/>
              </a:solidFill>
            </a:endParaRPr>
          </a:p>
          <a:p>
            <a:pPr indent="-368300" lvl="0" marL="3683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STR  R7, [R11, #80]​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SIMD​</a:t>
            </a:r>
            <a:endParaRPr/>
          </a:p>
        </p:txBody>
      </p:sp>
      <p:sp>
        <p:nvSpPr>
          <p:cNvPr id="454" name="Google Shape;45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Single Instruction Multiple Data (SIMD)​</a:t>
            </a:r>
            <a:endParaRPr sz="1800">
              <a:solidFill>
                <a:schemeClr val="dk1"/>
              </a:solidFill>
            </a:endParaRPr>
          </a:p>
          <a:p>
            <a:pPr indent="-34290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Single instruction acts on multiple pieces of data at once​</a:t>
            </a:r>
            <a:endParaRPr sz="1800">
              <a:solidFill>
                <a:schemeClr val="dk1"/>
              </a:solidFill>
            </a:endParaRPr>
          </a:p>
          <a:p>
            <a:pPr indent="-34290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Common application: graphics​</a:t>
            </a:r>
            <a:endParaRPr sz="1800">
              <a:solidFill>
                <a:schemeClr val="dk1"/>
              </a:solidFill>
            </a:endParaRPr>
          </a:p>
          <a:p>
            <a:pPr indent="-34290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Perform short arithmetic operations (also called </a:t>
            </a:r>
            <a:r>
              <a:rPr i="1" lang="en" sz="1800">
                <a:solidFill>
                  <a:schemeClr val="dk1"/>
                </a:solidFill>
              </a:rPr>
              <a:t>packed arithmetic</a:t>
            </a:r>
            <a:r>
              <a:rPr lang="en" sz="1800">
                <a:solidFill>
                  <a:schemeClr val="dk1"/>
                </a:solidFill>
              </a:rPr>
              <a:t>)​</a:t>
            </a:r>
            <a:endParaRPr sz="1800">
              <a:solidFill>
                <a:schemeClr val="dk1"/>
              </a:solidFill>
            </a:endParaRPr>
          </a:p>
          <a:p>
            <a:pPr indent="-34290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For example, add eight 8-bit elements​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750" y="3232800"/>
            <a:ext cx="6712850" cy="1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Architecture Techniques​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Multithreading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Wordprocessor: thread for typing, spell checking, printing​</a:t>
            </a:r>
            <a:endParaRPr>
              <a:solidFill>
                <a:schemeClr val="dk1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Multiprocessors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Multiple processors (cores) on a single chip​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&amp; Pipelined Datapath​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26" y="734900"/>
            <a:ext cx="6548726" cy="415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Threading: Definitions​</a:t>
            </a:r>
            <a:endParaRPr/>
          </a:p>
        </p:txBody>
      </p:sp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Process:</a:t>
            </a:r>
            <a:r>
              <a:rPr lang="en">
                <a:solidFill>
                  <a:schemeClr val="dk1"/>
                </a:solidFill>
              </a:rPr>
              <a:t> program running on a computer​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Multiple processes can run at once: e.g., surfing Web, playing music, writing a paper​</a:t>
            </a:r>
            <a:endParaRPr>
              <a:solidFill>
                <a:schemeClr val="dk1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Thread:</a:t>
            </a:r>
            <a:r>
              <a:rPr lang="en">
                <a:solidFill>
                  <a:schemeClr val="dk1"/>
                </a:solidFill>
              </a:rPr>
              <a:t> part of a program​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Each process has multiple threads: e.g., a word processor may have threads for typing, spell checking, printing​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Threads in Conventional Processor​</a:t>
            </a:r>
            <a:endParaRPr/>
          </a:p>
        </p:txBody>
      </p:sp>
      <p:sp>
        <p:nvSpPr>
          <p:cNvPr id="473" name="Google Shape;47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One thread runs at once​</a:t>
            </a:r>
            <a:endParaRPr>
              <a:solidFill>
                <a:schemeClr val="dk1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When one thread stalls (for example, waiting for memory):​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Architectural state of that thread stored​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Architectural state of waiting thread loaded into processor and it runs​</a:t>
            </a:r>
            <a:endParaRPr>
              <a:solidFill>
                <a:schemeClr val="dk1"/>
              </a:solidFill>
            </a:endParaRPr>
          </a:p>
          <a:p>
            <a:pPr indent="-361950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>
                <a:solidFill>
                  <a:schemeClr val="dk1"/>
                </a:solidFill>
              </a:rPr>
              <a:t>Called </a:t>
            </a:r>
            <a:r>
              <a:rPr b="1" lang="en">
                <a:solidFill>
                  <a:srgbClr val="4F81BD"/>
                </a:solidFill>
              </a:rPr>
              <a:t>context switching</a:t>
            </a:r>
            <a:r>
              <a:rPr lang="en">
                <a:solidFill>
                  <a:srgbClr val="4F81BD"/>
                </a:solidFill>
              </a:rPr>
              <a:t>​</a:t>
            </a:r>
            <a:endParaRPr>
              <a:solidFill>
                <a:srgbClr val="4F81BD"/>
              </a:solidFill>
            </a:endParaRPr>
          </a:p>
          <a:p>
            <a:pPr indent="-361950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venir"/>
              <a:buChar char="●"/>
            </a:pPr>
            <a:r>
              <a:rPr lang="en">
                <a:solidFill>
                  <a:schemeClr val="dk1"/>
                </a:solidFill>
              </a:rPr>
              <a:t>Appears to user like all threads running simultaneously​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Multithreading​</a:t>
            </a:r>
            <a:endParaRPr/>
          </a:p>
        </p:txBody>
      </p:sp>
      <p:sp>
        <p:nvSpPr>
          <p:cNvPr id="479" name="Google Shape;47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63934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Multiple copies of architectural state​</a:t>
            </a:r>
            <a:endParaRPr sz="3200">
              <a:solidFill>
                <a:schemeClr val="dk1"/>
              </a:solidFill>
            </a:endParaRPr>
          </a:p>
          <a:p>
            <a:pPr indent="-363934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rial"/>
              <a:buChar char="●"/>
            </a:pPr>
            <a:r>
              <a:rPr lang="en" sz="3200">
                <a:solidFill>
                  <a:schemeClr val="dk1"/>
                </a:solidFill>
              </a:rPr>
              <a:t>Multiple threads </a:t>
            </a:r>
            <a:r>
              <a:rPr b="1" lang="en" sz="3200">
                <a:solidFill>
                  <a:srgbClr val="0070C0"/>
                </a:solidFill>
              </a:rPr>
              <a:t>active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at once:​</a:t>
            </a:r>
            <a:endParaRPr sz="3200">
              <a:solidFill>
                <a:schemeClr val="dk1"/>
              </a:solidFill>
            </a:endParaRPr>
          </a:p>
          <a:p>
            <a:pPr indent="-339328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When one thread stalls, another runs immediately​</a:t>
            </a:r>
            <a:endParaRPr sz="2600">
              <a:solidFill>
                <a:schemeClr val="dk1"/>
              </a:solidFill>
            </a:endParaRPr>
          </a:p>
          <a:p>
            <a:pPr indent="-339328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If one thread can’t keep all execution units busy, another thread can use them​</a:t>
            </a:r>
            <a:endParaRPr sz="2600">
              <a:solidFill>
                <a:schemeClr val="dk1"/>
              </a:solidFill>
            </a:endParaRPr>
          </a:p>
          <a:p>
            <a:pPr indent="-363934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Does not increase instruction-level parallelism (ILP) of single thread, but increases throughput ​</a:t>
            </a:r>
            <a:endParaRPr sz="3200">
              <a:solidFill>
                <a:schemeClr val="dk1"/>
              </a:solidFill>
            </a:endParaRPr>
          </a:p>
          <a:p>
            <a:pPr indent="9779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rgbClr val="0070C0"/>
                </a:solidFill>
              </a:rPr>
              <a:t>Intel calls this “hyperthreading”</a:t>
            </a:r>
            <a:r>
              <a:rPr lang="en" sz="3200">
                <a:solidFill>
                  <a:srgbClr val="0070C0"/>
                </a:solidFill>
              </a:rPr>
              <a:t>​</a:t>
            </a:r>
            <a:endParaRPr sz="3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Multiprocessors​</a:t>
            </a:r>
            <a:endParaRPr/>
          </a:p>
        </p:txBody>
      </p:sp>
      <p:sp>
        <p:nvSpPr>
          <p:cNvPr id="485" name="Google Shape;48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Multiple processors (cores) with a method of communication between them​</a:t>
            </a:r>
            <a:endParaRPr sz="3200">
              <a:solidFill>
                <a:schemeClr val="dk1"/>
              </a:solidFill>
            </a:endParaRPr>
          </a:p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Types:​</a:t>
            </a:r>
            <a:endParaRPr sz="3200">
              <a:solidFill>
                <a:schemeClr val="dk1"/>
              </a:solidFill>
            </a:endParaRPr>
          </a:p>
          <a:p>
            <a:pPr indent="-350043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rgbClr val="0070C0"/>
                </a:solidFill>
              </a:rPr>
              <a:t>Homogeneous:</a:t>
            </a:r>
            <a:r>
              <a:rPr lang="en" sz="2600">
                <a:solidFill>
                  <a:schemeClr val="dk1"/>
                </a:solidFill>
              </a:rPr>
              <a:t> multiple cores with shared main memory​</a:t>
            </a:r>
            <a:endParaRPr sz="2600">
              <a:solidFill>
                <a:schemeClr val="dk1"/>
              </a:solidFill>
            </a:endParaRPr>
          </a:p>
          <a:p>
            <a:pPr indent="-350043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rgbClr val="0070C0"/>
                </a:solidFill>
              </a:rPr>
              <a:t>Heterogeneous:</a:t>
            </a:r>
            <a:r>
              <a:rPr lang="en" sz="2600">
                <a:solidFill>
                  <a:srgbClr val="4F81BD"/>
                </a:solidFill>
              </a:rPr>
              <a:t> </a:t>
            </a:r>
            <a:r>
              <a:rPr lang="en" sz="2600">
                <a:solidFill>
                  <a:schemeClr val="dk1"/>
                </a:solidFill>
              </a:rPr>
              <a:t>separate cores for different tasks (for example, DSP and CPU in cell phone)​</a:t>
            </a:r>
            <a:endParaRPr sz="2600">
              <a:solidFill>
                <a:schemeClr val="dk1"/>
              </a:solidFill>
            </a:endParaRPr>
          </a:p>
          <a:p>
            <a:pPr indent="-350043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rial"/>
              <a:buChar char="●"/>
            </a:pPr>
            <a:r>
              <a:rPr b="1" lang="en" sz="2600">
                <a:solidFill>
                  <a:srgbClr val="0070C0"/>
                </a:solidFill>
              </a:rPr>
              <a:t>Clusters:</a:t>
            </a:r>
            <a:r>
              <a:rPr lang="en" sz="2600">
                <a:solidFill>
                  <a:schemeClr val="dk1"/>
                </a:solidFill>
              </a:rPr>
              <a:t> each core has own memory system​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Readings</a:t>
            </a:r>
            <a:endParaRPr/>
          </a:p>
        </p:txBody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Patterson &amp; Hennessy’s: </a:t>
            </a:r>
            <a:r>
              <a:rPr i="1" lang="en" sz="3200">
                <a:solidFill>
                  <a:schemeClr val="dk1"/>
                </a:solidFill>
              </a:rPr>
              <a:t>Computer Architecture: A Quantitative Approach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77031" lvl="0" marL="825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59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Conferences:​</a:t>
            </a:r>
            <a:endParaRPr sz="2600">
              <a:solidFill>
                <a:schemeClr val="dk1"/>
              </a:solidFill>
            </a:endParaRPr>
          </a:p>
          <a:p>
            <a:pPr indent="-350043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ISCA (International Symposium on Computer Architecture)​</a:t>
            </a:r>
            <a:endParaRPr sz="2600">
              <a:solidFill>
                <a:schemeClr val="dk1"/>
              </a:solidFill>
            </a:endParaRPr>
          </a:p>
          <a:p>
            <a:pPr indent="-350043" lvl="0" marL="1257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6538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HPCA (International Symposium on High Performance Computer Architecture)​</a:t>
            </a:r>
            <a:endParaRPr sz="2600">
              <a:solidFill>
                <a:schemeClr val="dk1"/>
              </a:solidFill>
            </a:endParaRPr>
          </a:p>
          <a:p>
            <a:pPr indent="-368300" lvl="0" marL="368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 Pipelined Datapath​</a:t>
            </a:r>
            <a:endParaRPr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311700" y="3511600"/>
            <a:ext cx="8520600" cy="14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428307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333"/>
              <a:buFont typeface="Arial"/>
              <a:buChar char="●"/>
            </a:pPr>
            <a:r>
              <a:rPr b="1" i="1" lang="en" sz="3000">
                <a:solidFill>
                  <a:schemeClr val="dk1"/>
                </a:solidFill>
              </a:rPr>
              <a:t>WA3</a:t>
            </a:r>
            <a:r>
              <a:rPr b="1" lang="en" sz="3000">
                <a:solidFill>
                  <a:schemeClr val="dk1"/>
                </a:solidFill>
              </a:rPr>
              <a:t> must arrive at same time as </a:t>
            </a:r>
            <a:r>
              <a:rPr b="1" i="1" lang="en" sz="3000">
                <a:solidFill>
                  <a:schemeClr val="dk1"/>
                </a:solidFill>
              </a:rPr>
              <a:t>Result</a:t>
            </a:r>
            <a:r>
              <a:rPr lang="en" sz="3000">
                <a:solidFill>
                  <a:schemeClr val="dk1"/>
                </a:solidFill>
              </a:rPr>
              <a:t>​</a:t>
            </a:r>
            <a:endParaRPr sz="3000">
              <a:solidFill>
                <a:schemeClr val="dk1"/>
              </a:solidFill>
            </a:endParaRPr>
          </a:p>
          <a:p>
            <a:pPr indent="-428307" lvl="0" marL="1168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333"/>
              <a:buFont typeface="Arial"/>
              <a:buChar char="●"/>
            </a:pPr>
            <a:r>
              <a:rPr b="1" lang="en" sz="3000">
                <a:solidFill>
                  <a:schemeClr val="dk1"/>
                </a:solidFill>
              </a:rPr>
              <a:t>Register file written on falling edge of </a:t>
            </a:r>
            <a:r>
              <a:rPr b="1" i="1" lang="en" sz="3000">
                <a:solidFill>
                  <a:schemeClr val="dk1"/>
                </a:solidFill>
              </a:rPr>
              <a:t>CLK</a:t>
            </a:r>
            <a:r>
              <a:rPr lang="en" sz="3000">
                <a:solidFill>
                  <a:schemeClr val="dk1"/>
                </a:solidFill>
              </a:rPr>
              <a:t>​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5" y="1152475"/>
            <a:ext cx="8489899" cy="2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Pipelined Datapath​</a:t>
            </a:r>
            <a:endParaRPr/>
          </a:p>
        </p:txBody>
      </p:sp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Remove adder by using PCPlus4F after PC has been updated to PC+4​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851" y="1746650"/>
            <a:ext cx="6122524" cy="310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Pipelined Processor Control​</a:t>
            </a:r>
            <a:endParaRPr/>
          </a:p>
        </p:txBody>
      </p:sp>
      <p:sp>
        <p:nvSpPr>
          <p:cNvPr id="201" name="Google Shape;201;p24"/>
          <p:cNvSpPr txBox="1"/>
          <p:nvPr>
            <p:ph idx="1" type="body"/>
          </p:nvPr>
        </p:nvSpPr>
        <p:spPr>
          <a:xfrm>
            <a:off x="311700" y="1152475"/>
            <a:ext cx="5331000" cy="756600"/>
          </a:xfrm>
          <a:prstGeom prst="rect">
            <a:avLst/>
          </a:prstGeom>
        </p:spPr>
        <p:txBody>
          <a:bodyPr anchorCtr="0" anchor="t" bIns="91425" lIns="514350" spcFirstLastPara="1" rIns="91425" wrap="square" tIns="91425">
            <a:normAutofit fontScale="92500"/>
          </a:bodyPr>
          <a:lstStyle/>
          <a:p>
            <a:pPr indent="-334327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chemeClr val="dk1"/>
                </a:solidFill>
              </a:rPr>
              <a:t>Same control unit as single-cycle processor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34327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1800">
                <a:solidFill>
                  <a:schemeClr val="dk1"/>
                </a:solidFill>
              </a:rPr>
              <a:t>Control delayed to proper pipeline stage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350" y="1852225"/>
            <a:ext cx="6441445" cy="32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Hazards​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441801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4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When an instruction depends on result from instruction that hasn’t completed​</a:t>
            </a:r>
            <a:endParaRPr sz="3200">
              <a:solidFill>
                <a:schemeClr val="dk1"/>
              </a:solidFill>
            </a:endParaRPr>
          </a:p>
          <a:p>
            <a:pPr indent="-441801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437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Types:​</a:t>
            </a:r>
            <a:endParaRPr sz="3200">
              <a:solidFill>
                <a:schemeClr val="dk1"/>
              </a:solidFill>
            </a:endParaRPr>
          </a:p>
          <a:p>
            <a:pPr indent="-414813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214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Data hazard:</a:t>
            </a:r>
            <a:r>
              <a:rPr lang="en" sz="2800">
                <a:solidFill>
                  <a:srgbClr val="0070C0"/>
                </a:solidFill>
              </a:rPr>
              <a:t> </a:t>
            </a:r>
            <a:r>
              <a:rPr lang="en" sz="2800">
                <a:solidFill>
                  <a:schemeClr val="dk1"/>
                </a:solidFill>
              </a:rPr>
              <a:t>register value not yet written back to register file​</a:t>
            </a:r>
            <a:endParaRPr sz="2800">
              <a:solidFill>
                <a:schemeClr val="dk1"/>
              </a:solidFill>
            </a:endParaRPr>
          </a:p>
          <a:p>
            <a:pPr indent="-414813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3214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Control hazard:</a:t>
            </a:r>
            <a:r>
              <a:rPr lang="en" sz="2800">
                <a:solidFill>
                  <a:srgbClr val="0070C0"/>
                </a:solidFill>
              </a:rPr>
              <a:t> </a:t>
            </a:r>
            <a:r>
              <a:rPr lang="en" sz="2800">
                <a:solidFill>
                  <a:schemeClr val="dk1"/>
                </a:solidFill>
              </a:rPr>
              <a:t>next instruction not decided yet (caused by branch)​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